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57" r:id="rId5"/>
    <p:sldId id="268" r:id="rId6"/>
    <p:sldId id="267" r:id="rId7"/>
    <p:sldId id="272" r:id="rId8"/>
    <p:sldId id="263" r:id="rId9"/>
    <p:sldId id="285" r:id="rId10"/>
    <p:sldId id="273" r:id="rId11"/>
    <p:sldId id="274" r:id="rId12"/>
    <p:sldId id="286" r:id="rId13"/>
    <p:sldId id="275" r:id="rId14"/>
    <p:sldId id="278" r:id="rId15"/>
    <p:sldId id="287" r:id="rId16"/>
    <p:sldId id="276" r:id="rId17"/>
    <p:sldId id="277" r:id="rId18"/>
    <p:sldId id="279" r:id="rId19"/>
    <p:sldId id="280" r:id="rId20"/>
    <p:sldId id="281" r:id="rId21"/>
    <p:sldId id="282" r:id="rId22"/>
    <p:sldId id="283" r:id="rId23"/>
    <p:sldId id="284" r:id="rId24"/>
  </p:sldIdLst>
  <p:sldSz cx="12188825" cy="6858000"/>
  <p:notesSz cx="6858000" cy="9144000"/>
  <p:defaultTextStyle>
    <a:defPPr rtl="0">
      <a:defRPr lang="es-e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95" autoAdjust="0"/>
  </p:normalViewPr>
  <p:slideViewPr>
    <p:cSldViewPr>
      <p:cViewPr varScale="1">
        <p:scale>
          <a:sx n="114" d="100"/>
          <a:sy n="114" d="100"/>
        </p:scale>
        <p:origin x="414" y="14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2478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C8F1D84B-F747-4821-8617-FBD61E8F4308}" type="datetime1">
              <a:rPr lang="es-ES" smtClean="0"/>
              <a:t>04/06/2018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DA87C823-BB9F-45DA-99AB-416A32E1B948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8672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7451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1317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noProof="0" smtClean="0"/>
              <a:pPr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37636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Conector recto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Conector recto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íneas inferior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orma libre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s-ES" noProof="0" dirty="0"/>
            </a:p>
          </p:txBody>
        </p:sp>
        <p:sp>
          <p:nvSpPr>
            <p:cNvPr id="10" name="Forma libre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s-ES" noProof="0" dirty="0"/>
            </a:p>
          </p:txBody>
        </p:sp>
        <p:sp>
          <p:nvSpPr>
            <p:cNvPr id="11" name="Forma libre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s-ES" noProof="0" dirty="0"/>
            </a:p>
          </p:txBody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22" name="Marcador de posición de fecha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042E67D-14C0-4ED9-A218-9C14494A6A84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23" name="Marcador de posición de pie de página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24" name="Marcador de posición de número de diapositiva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0A1DB83-C382-4684-8887-65A03EA4FFF0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60E81D3-9B82-44CA-B1F9-FCEFDC87935B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2E48AAE-5AE8-418A-A225-B506C222F2F9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Conector recto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Conector recto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Conector recto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A1D35CA-82F5-4AD4-B9EC-66E805B73542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34CCE92-710B-4678-B1B1-EFCAA5CDF075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3FB0F2C-25D9-4D7E-B43A-29A2E16C960D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D34687D-B11B-47A5-95F6-B79DA932A6DF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3C656DE-1E46-4450-9484-A739B4FADFBC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EA77F8B-D469-4ECD-B91E-3B01AD692331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9BA7B1C-709E-4257-93A5-EC2F0807D42F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íneas a la izquierda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orma libre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  <p:sp>
          <p:nvSpPr>
            <p:cNvPr id="11" name="Forma libre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  <p:sp>
          <p:nvSpPr>
            <p:cNvPr id="14" name="Forma libre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04/06/2018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/>
              <a:t>Desarrollo de un videojuego con </a:t>
            </a:r>
            <a:r>
              <a:rPr lang="es-ES" dirty="0" err="1"/>
              <a:t>Unreal</a:t>
            </a:r>
            <a:r>
              <a:rPr lang="es-ES" dirty="0"/>
              <a:t> </a:t>
            </a:r>
            <a:r>
              <a:rPr lang="es-ES" dirty="0" err="1"/>
              <a:t>Engine</a:t>
            </a:r>
            <a:r>
              <a:rPr lang="es-ES" dirty="0"/>
              <a:t> 4</a:t>
            </a: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1625176" y="3397250"/>
            <a:ext cx="8735325" cy="1752600"/>
          </a:xfrm>
        </p:spPr>
        <p:txBody>
          <a:bodyPr rtlCol="0"/>
          <a:lstStyle/>
          <a:p>
            <a:pPr rtl="0"/>
            <a:r>
              <a:rPr lang="es-ES" dirty="0"/>
              <a:t>Futuro imperfecto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B719C34-7BC2-48EA-BB82-181B6EAA7A84}"/>
              </a:ext>
            </a:extLst>
          </p:cNvPr>
          <p:cNvSpPr txBox="1"/>
          <p:nvPr/>
        </p:nvSpPr>
        <p:spPr>
          <a:xfrm>
            <a:off x="8974732" y="6273800"/>
            <a:ext cx="3888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David Segarra Rodríguez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EC4683-2DF9-420D-80FE-0D87BD9E8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133"/>
            <a:ext cx="10360501" cy="1223963"/>
          </a:xfrm>
        </p:spPr>
        <p:txBody>
          <a:bodyPr/>
          <a:lstStyle/>
          <a:p>
            <a:r>
              <a:rPr lang="es-ES" dirty="0"/>
              <a:t>Sistema de combate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031606E-5D31-423D-BD33-A65D3AF4C97A}"/>
              </a:ext>
            </a:extLst>
          </p:cNvPr>
          <p:cNvSpPr/>
          <p:nvPr/>
        </p:nvSpPr>
        <p:spPr>
          <a:xfrm>
            <a:off x="1053852" y="3236333"/>
            <a:ext cx="1860393" cy="7764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Evento de ataque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24FEF92C-CBFF-45C4-95E0-783BCAF80D82}"/>
              </a:ext>
            </a:extLst>
          </p:cNvPr>
          <p:cNvSpPr/>
          <p:nvPr/>
        </p:nvSpPr>
        <p:spPr>
          <a:xfrm>
            <a:off x="3900912" y="1223277"/>
            <a:ext cx="1734797" cy="7236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Ataque débil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B90DA33C-9BD0-4515-9BA8-0AD01364F658}"/>
              </a:ext>
            </a:extLst>
          </p:cNvPr>
          <p:cNvSpPr/>
          <p:nvPr/>
        </p:nvSpPr>
        <p:spPr>
          <a:xfrm>
            <a:off x="3728909" y="5749127"/>
            <a:ext cx="1734797" cy="7824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Ataque fuerte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A15DB8A9-FE06-462B-B3D9-A3AB468DFA74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2914245" y="1585102"/>
            <a:ext cx="986667" cy="2039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78ECB8FA-E24B-4217-BF99-02EE939982EC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2914245" y="3624540"/>
            <a:ext cx="814664" cy="2515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>
            <a:extLst>
              <a:ext uri="{FF2B5EF4-FFF2-40B4-BE49-F238E27FC236}">
                <a16:creationId xmlns:a16="http://schemas.microsoft.com/office/drawing/2014/main" id="{A8AF2800-45DF-4F10-AA50-B7D1507852D0}"/>
              </a:ext>
            </a:extLst>
          </p:cNvPr>
          <p:cNvSpPr/>
          <p:nvPr/>
        </p:nvSpPr>
        <p:spPr>
          <a:xfrm>
            <a:off x="10281305" y="3104908"/>
            <a:ext cx="1499304" cy="10392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Combo </a:t>
            </a:r>
            <a:r>
              <a:rPr lang="es-ES" sz="2000" dirty="0" err="1"/>
              <a:t>reset</a:t>
            </a:r>
            <a:endParaRPr lang="es-ES" sz="20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3B911AE5-76C2-429E-848F-62BD52C49ECB}"/>
              </a:ext>
            </a:extLst>
          </p:cNvPr>
          <p:cNvSpPr/>
          <p:nvPr/>
        </p:nvSpPr>
        <p:spPr>
          <a:xfrm>
            <a:off x="7807089" y="1211397"/>
            <a:ext cx="1617051" cy="7430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Acumular combo débil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C56A6A4E-49DD-4750-8998-E597BC81E9F9}"/>
              </a:ext>
            </a:extLst>
          </p:cNvPr>
          <p:cNvSpPr/>
          <p:nvPr/>
        </p:nvSpPr>
        <p:spPr>
          <a:xfrm>
            <a:off x="7673838" y="5759574"/>
            <a:ext cx="1787221" cy="841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Acumular combo fuerte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38ED9C5C-21FD-415D-9DC2-D64BED7BBC2F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 flipV="1">
            <a:off x="5635709" y="1582908"/>
            <a:ext cx="2171380" cy="2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0BEEFD4D-C7CF-4159-8CD6-E66262CD2D8C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>
            <a:off x="5463706" y="6140344"/>
            <a:ext cx="2210132" cy="39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C5D514DE-4823-4B07-B097-2331072CD83F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>
            <a:off x="9424140" y="1582908"/>
            <a:ext cx="857165" cy="20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AD4F06C9-E7C3-4385-872B-7F30A15151BC}"/>
              </a:ext>
            </a:extLst>
          </p:cNvPr>
          <p:cNvCxnSpPr>
            <a:cxnSpLocks/>
            <a:stCxn id="10" idx="3"/>
            <a:endCxn id="8" idx="2"/>
          </p:cNvCxnSpPr>
          <p:nvPr/>
        </p:nvCxnSpPr>
        <p:spPr>
          <a:xfrm flipV="1">
            <a:off x="9461059" y="3624540"/>
            <a:ext cx="820246" cy="2555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: angular 14">
            <a:extLst>
              <a:ext uri="{FF2B5EF4-FFF2-40B4-BE49-F238E27FC236}">
                <a16:creationId xmlns:a16="http://schemas.microsoft.com/office/drawing/2014/main" id="{609AD987-B57B-416F-876F-18530D775247}"/>
              </a:ext>
            </a:extLst>
          </p:cNvPr>
          <p:cNvCxnSpPr>
            <a:cxnSpLocks/>
            <a:stCxn id="9" idx="2"/>
            <a:endCxn id="4" idx="2"/>
          </p:cNvCxnSpPr>
          <p:nvPr/>
        </p:nvCxnSpPr>
        <p:spPr>
          <a:xfrm rot="5400000" flipH="1">
            <a:off x="6688216" y="27021"/>
            <a:ext cx="7493" cy="3847304"/>
          </a:xfrm>
          <a:prstGeom prst="bentConnector3">
            <a:avLst>
              <a:gd name="adj1" fmla="val -30508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: angular 15">
            <a:extLst>
              <a:ext uri="{FF2B5EF4-FFF2-40B4-BE49-F238E27FC236}">
                <a16:creationId xmlns:a16="http://schemas.microsoft.com/office/drawing/2014/main" id="{9F796190-91A2-40A0-9D75-AB42472419CC}"/>
              </a:ext>
            </a:extLst>
          </p:cNvPr>
          <p:cNvCxnSpPr>
            <a:cxnSpLocks/>
            <a:stCxn id="10" idx="0"/>
            <a:endCxn id="5" idx="0"/>
          </p:cNvCxnSpPr>
          <p:nvPr/>
        </p:nvCxnSpPr>
        <p:spPr>
          <a:xfrm rot="16200000" flipV="1">
            <a:off x="6576656" y="3768780"/>
            <a:ext cx="10447" cy="3971141"/>
          </a:xfrm>
          <a:prstGeom prst="bentConnector3">
            <a:avLst>
              <a:gd name="adj1" fmla="val 22881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E3FBCBEA-F953-4BBD-9870-78D067724C16}"/>
              </a:ext>
            </a:extLst>
          </p:cNvPr>
          <p:cNvSpPr txBox="1"/>
          <p:nvPr/>
        </p:nvSpPr>
        <p:spPr>
          <a:xfrm>
            <a:off x="5973847" y="2478482"/>
            <a:ext cx="2278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Se vuelve a atacar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6B3CDB3-0F4C-4D23-B290-3F69ACAD7613}"/>
              </a:ext>
            </a:extLst>
          </p:cNvPr>
          <p:cNvSpPr txBox="1"/>
          <p:nvPr/>
        </p:nvSpPr>
        <p:spPr>
          <a:xfrm>
            <a:off x="5791540" y="4345752"/>
            <a:ext cx="2397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Se vuelve a atacar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FCE5B7B-6724-4AC9-ADC7-F745F1957384}"/>
              </a:ext>
            </a:extLst>
          </p:cNvPr>
          <p:cNvSpPr txBox="1"/>
          <p:nvPr/>
        </p:nvSpPr>
        <p:spPr>
          <a:xfrm>
            <a:off x="9849643" y="1836490"/>
            <a:ext cx="1499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Pasa un tiempo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E98F251-6373-445E-954D-7A546FB4036A}"/>
              </a:ext>
            </a:extLst>
          </p:cNvPr>
          <p:cNvSpPr txBox="1"/>
          <p:nvPr/>
        </p:nvSpPr>
        <p:spPr>
          <a:xfrm>
            <a:off x="9894032" y="5175258"/>
            <a:ext cx="1499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Pasa un tiempo</a:t>
            </a:r>
          </a:p>
        </p:txBody>
      </p:sp>
    </p:spTree>
    <p:extLst>
      <p:ext uri="{BB962C8B-B14F-4D97-AF65-F5344CB8AC3E}">
        <p14:creationId xmlns:p14="http://schemas.microsoft.com/office/powerpoint/2010/main" val="406290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B0BEC7-C7F5-453B-ACD9-9641ABCC4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243408"/>
            <a:ext cx="10360501" cy="1223963"/>
          </a:xfrm>
        </p:spPr>
        <p:txBody>
          <a:bodyPr/>
          <a:lstStyle/>
          <a:p>
            <a:r>
              <a:rPr lang="es-ES" dirty="0"/>
              <a:t>Enemigos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8986945-49AA-4475-B4E8-FB734B34B808}"/>
              </a:ext>
            </a:extLst>
          </p:cNvPr>
          <p:cNvSpPr/>
          <p:nvPr/>
        </p:nvSpPr>
        <p:spPr>
          <a:xfrm>
            <a:off x="4942284" y="528714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 err="1"/>
              <a:t>Character</a:t>
            </a:r>
            <a:endParaRPr lang="es-ES" sz="1600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AE24038A-45FD-4439-BE6A-93EE323A455B}"/>
              </a:ext>
            </a:extLst>
          </p:cNvPr>
          <p:cNvSpPr/>
          <p:nvPr/>
        </p:nvSpPr>
        <p:spPr>
          <a:xfrm>
            <a:off x="4942284" y="1710923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Enemigo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B6F4796-8BCE-43F3-8FB2-152530F2252F}"/>
              </a:ext>
            </a:extLst>
          </p:cNvPr>
          <p:cNvSpPr/>
          <p:nvPr/>
        </p:nvSpPr>
        <p:spPr>
          <a:xfrm>
            <a:off x="1508105" y="3078862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Robot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EE02848-D38A-4D4B-BA8B-4D47B8E32FB9}"/>
              </a:ext>
            </a:extLst>
          </p:cNvPr>
          <p:cNvSpPr/>
          <p:nvPr/>
        </p:nvSpPr>
        <p:spPr>
          <a:xfrm>
            <a:off x="8228502" y="3140967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Boss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B15660A4-2E5C-4802-A78C-01FF6C4D3D23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5783451" y="1175047"/>
            <a:ext cx="0" cy="535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4B5EDBC7-91A8-43CF-ADB0-608FA07DBCC5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49272" y="2357256"/>
            <a:ext cx="3434179" cy="721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228E219E-627E-47A7-B47B-E2CCFD10FA0C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5783451" y="2357256"/>
            <a:ext cx="3286218" cy="783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5EC774-34A4-414C-8BC0-B2B43D80574A}"/>
              </a:ext>
            </a:extLst>
          </p:cNvPr>
          <p:cNvSpPr/>
          <p:nvPr/>
        </p:nvSpPr>
        <p:spPr>
          <a:xfrm>
            <a:off x="4925034" y="3070701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Enemigo</a:t>
            </a:r>
          </a:p>
          <a:p>
            <a:pPr algn="ctr"/>
            <a:r>
              <a:rPr lang="es-ES" sz="1600" dirty="0"/>
              <a:t>Duro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7DE2999-949A-458B-82E6-7D7CBAF22AE3}"/>
              </a:ext>
            </a:extLst>
          </p:cNvPr>
          <p:cNvSpPr/>
          <p:nvPr/>
        </p:nvSpPr>
        <p:spPr>
          <a:xfrm>
            <a:off x="2050382" y="5823504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AI</a:t>
            </a: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0A19762D-1351-434F-A0DA-052F60447BEB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 flipH="1">
            <a:off x="5766201" y="2357256"/>
            <a:ext cx="17250" cy="713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8237DFB-A8C4-46D9-8568-F682A9553EC5}"/>
              </a:ext>
            </a:extLst>
          </p:cNvPr>
          <p:cNvSpPr/>
          <p:nvPr/>
        </p:nvSpPr>
        <p:spPr>
          <a:xfrm>
            <a:off x="4942283" y="5823504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Animaciones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492E015-E55C-4F2D-A9D7-7B753AFB1C69}"/>
              </a:ext>
            </a:extLst>
          </p:cNvPr>
          <p:cNvSpPr/>
          <p:nvPr/>
        </p:nvSpPr>
        <p:spPr>
          <a:xfrm>
            <a:off x="7885232" y="5823504"/>
            <a:ext cx="1682334" cy="646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Armas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73B1F2B-4538-4B2B-BE28-747755B82970}"/>
              </a:ext>
            </a:extLst>
          </p:cNvPr>
          <p:cNvSpPr/>
          <p:nvPr/>
        </p:nvSpPr>
        <p:spPr>
          <a:xfrm>
            <a:off x="4804649" y="4302639"/>
            <a:ext cx="1957602" cy="8345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Contienen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1946D235-6DE0-4C2E-9C4C-E3B61040324F}"/>
              </a:ext>
            </a:extLst>
          </p:cNvPr>
          <p:cNvCxnSpPr>
            <a:cxnSpLocks/>
            <a:stCxn id="5" idx="2"/>
            <a:endCxn id="15" idx="2"/>
          </p:cNvCxnSpPr>
          <p:nvPr/>
        </p:nvCxnSpPr>
        <p:spPr>
          <a:xfrm>
            <a:off x="2349272" y="3725195"/>
            <a:ext cx="2455377" cy="994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3B90BA3E-9630-4926-8EA5-B1196C615D5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>
            <a:off x="5766201" y="3717034"/>
            <a:ext cx="17249" cy="585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7FB724DF-2445-48D6-A321-7F8357C59F7D}"/>
              </a:ext>
            </a:extLst>
          </p:cNvPr>
          <p:cNvCxnSpPr>
            <a:cxnSpLocks/>
            <a:stCxn id="6" idx="2"/>
            <a:endCxn id="15" idx="6"/>
          </p:cNvCxnSpPr>
          <p:nvPr/>
        </p:nvCxnSpPr>
        <p:spPr>
          <a:xfrm flipH="1">
            <a:off x="6762251" y="3787300"/>
            <a:ext cx="2307418" cy="932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C775A529-F02B-467F-8A74-A7CCCA97DEDF}"/>
              </a:ext>
            </a:extLst>
          </p:cNvPr>
          <p:cNvCxnSpPr>
            <a:cxnSpLocks/>
            <a:stCxn id="15" idx="4"/>
            <a:endCxn id="13" idx="0"/>
          </p:cNvCxnSpPr>
          <p:nvPr/>
        </p:nvCxnSpPr>
        <p:spPr>
          <a:xfrm>
            <a:off x="5783450" y="5137227"/>
            <a:ext cx="0" cy="686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05A9BC6F-D024-475D-9396-0F5F0013D1BF}"/>
              </a:ext>
            </a:extLst>
          </p:cNvPr>
          <p:cNvCxnSpPr>
            <a:cxnSpLocks/>
            <a:stCxn id="15" idx="4"/>
            <a:endCxn id="11" idx="0"/>
          </p:cNvCxnSpPr>
          <p:nvPr/>
        </p:nvCxnSpPr>
        <p:spPr>
          <a:xfrm flipH="1">
            <a:off x="2891549" y="5137227"/>
            <a:ext cx="2891901" cy="686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D6D750E4-FA2E-4603-BEA9-8E03368E0CFD}"/>
              </a:ext>
            </a:extLst>
          </p:cNvPr>
          <p:cNvCxnSpPr>
            <a:cxnSpLocks/>
            <a:stCxn id="15" idx="4"/>
            <a:endCxn id="14" idx="0"/>
          </p:cNvCxnSpPr>
          <p:nvPr/>
        </p:nvCxnSpPr>
        <p:spPr>
          <a:xfrm>
            <a:off x="5783450" y="5137227"/>
            <a:ext cx="2942949" cy="686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493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7E3CAD-6636-4A01-864C-391A3A1D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243408"/>
            <a:ext cx="10360501" cy="1223963"/>
          </a:xfrm>
        </p:spPr>
        <p:txBody>
          <a:bodyPr/>
          <a:lstStyle/>
          <a:p>
            <a:r>
              <a:rPr lang="es-ES" dirty="0"/>
              <a:t>Enemigos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4409708-E56A-47F6-B6F8-973EF513A001}"/>
              </a:ext>
            </a:extLst>
          </p:cNvPr>
          <p:cNvSpPr txBox="1"/>
          <p:nvPr/>
        </p:nvSpPr>
        <p:spPr>
          <a:xfrm>
            <a:off x="1413892" y="1340768"/>
            <a:ext cx="100811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La toma de decisiones son controladas mediante un </a:t>
            </a:r>
            <a:r>
              <a:rPr lang="es-ES" dirty="0" err="1"/>
              <a:t>behaivor</a:t>
            </a:r>
            <a:r>
              <a:rPr lang="es-ES" dirty="0"/>
              <a:t> </a:t>
            </a:r>
            <a:r>
              <a:rPr lang="es-ES" dirty="0" err="1"/>
              <a:t>tree</a:t>
            </a:r>
            <a:r>
              <a:rPr lang="es-ES" dirty="0"/>
              <a:t> (IA)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Tienen un sistema de combos que lanzan por proximidad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Se mueven usando el sistema de </a:t>
            </a:r>
            <a:r>
              <a:rPr lang="es-ES" dirty="0" err="1"/>
              <a:t>pathfinding</a:t>
            </a:r>
            <a:r>
              <a:rPr lang="es-ES" dirty="0"/>
              <a:t> y </a:t>
            </a:r>
            <a:r>
              <a:rPr lang="es-ES" dirty="0" err="1"/>
              <a:t>waypoints</a:t>
            </a: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Presentan un sistema de memoria de la última localización del jugador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Son afectados por el magnetismo del jugador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Está estructurado en forma de herencia para el re-uso de variables y métodos</a:t>
            </a:r>
          </a:p>
        </p:txBody>
      </p:sp>
    </p:spTree>
    <p:extLst>
      <p:ext uri="{BB962C8B-B14F-4D97-AF65-F5344CB8AC3E}">
        <p14:creationId xmlns:p14="http://schemas.microsoft.com/office/powerpoint/2010/main" val="403642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66B63-96CB-4F91-9690-245E6903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171400"/>
            <a:ext cx="10360501" cy="1223963"/>
          </a:xfrm>
        </p:spPr>
        <p:txBody>
          <a:bodyPr/>
          <a:lstStyle/>
          <a:p>
            <a:r>
              <a:rPr lang="es-ES" dirty="0"/>
              <a:t>Tipos de enemigos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76275B-0272-433B-9402-F96ED13EE4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7828" y="1124744"/>
            <a:ext cx="2956094" cy="201622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11C53B1-9C4E-400A-A3F8-82560314072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438508" y="3645024"/>
            <a:ext cx="3311808" cy="201622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E7D5D3F-0D64-4B4B-8071-28D65B20A69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462585" y="1268760"/>
            <a:ext cx="3095784" cy="201622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CC1E4AF-BC92-44D6-BC0B-471D97C70EC6}"/>
              </a:ext>
            </a:extLst>
          </p:cNvPr>
          <p:cNvSpPr txBox="1"/>
          <p:nvPr/>
        </p:nvSpPr>
        <p:spPr>
          <a:xfrm>
            <a:off x="837828" y="3284984"/>
            <a:ext cx="3024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Robot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3D3BEE-8453-4DCA-AEAD-8834A4EEA2E9}"/>
              </a:ext>
            </a:extLst>
          </p:cNvPr>
          <p:cNvSpPr txBox="1"/>
          <p:nvPr/>
        </p:nvSpPr>
        <p:spPr>
          <a:xfrm>
            <a:off x="4510236" y="5733256"/>
            <a:ext cx="3024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Enemigo duro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85E1038-F12F-41E2-8A7E-DC17A2786640}"/>
              </a:ext>
            </a:extLst>
          </p:cNvPr>
          <p:cNvSpPr txBox="1"/>
          <p:nvPr/>
        </p:nvSpPr>
        <p:spPr>
          <a:xfrm>
            <a:off x="8498309" y="3353487"/>
            <a:ext cx="3024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Jefe final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3186DDA-2D50-415E-8767-E9AAD6D9BC7D}"/>
              </a:ext>
            </a:extLst>
          </p:cNvPr>
          <p:cNvSpPr txBox="1"/>
          <p:nvPr/>
        </p:nvSpPr>
        <p:spPr>
          <a:xfrm>
            <a:off x="8758708" y="4437112"/>
            <a:ext cx="27996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Principales diferencias:</a:t>
            </a:r>
          </a:p>
          <a:p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Daño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Vida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/>
              <a:t>Sistema de combos</a:t>
            </a:r>
          </a:p>
        </p:txBody>
      </p:sp>
    </p:spTree>
    <p:extLst>
      <p:ext uri="{BB962C8B-B14F-4D97-AF65-F5344CB8AC3E}">
        <p14:creationId xmlns:p14="http://schemas.microsoft.com/office/powerpoint/2010/main" val="308401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26EE72-1C8A-49F2-BE0F-E9D78F8DF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860" y="-417102"/>
            <a:ext cx="10360501" cy="1223963"/>
          </a:xfrm>
        </p:spPr>
        <p:txBody>
          <a:bodyPr/>
          <a:lstStyle/>
          <a:p>
            <a:r>
              <a:rPr lang="es-ES" dirty="0"/>
              <a:t>IA de los enemigos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B6A3DFB-3658-40CE-BAD5-DA265B969A9F}"/>
              </a:ext>
            </a:extLst>
          </p:cNvPr>
          <p:cNvSpPr/>
          <p:nvPr/>
        </p:nvSpPr>
        <p:spPr>
          <a:xfrm>
            <a:off x="689570" y="3003703"/>
            <a:ext cx="1489922" cy="6164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Maquina de estados</a:t>
            </a:r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46D36A5C-3070-4F2E-B44B-BBF1DD97E73D}"/>
              </a:ext>
            </a:extLst>
          </p:cNvPr>
          <p:cNvCxnSpPr>
            <a:cxnSpLocks/>
            <a:stCxn id="3" idx="3"/>
            <a:endCxn id="9" idx="2"/>
          </p:cNvCxnSpPr>
          <p:nvPr/>
        </p:nvCxnSpPr>
        <p:spPr>
          <a:xfrm flipV="1">
            <a:off x="2179492" y="2090753"/>
            <a:ext cx="1407262" cy="1221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CFFF81F9-6F8A-47EC-B9ED-A9C33F485BBB}"/>
              </a:ext>
            </a:extLst>
          </p:cNvPr>
          <p:cNvCxnSpPr>
            <a:cxnSpLocks/>
            <a:stCxn id="3" idx="3"/>
            <a:endCxn id="10" idx="2"/>
          </p:cNvCxnSpPr>
          <p:nvPr/>
        </p:nvCxnSpPr>
        <p:spPr>
          <a:xfrm flipV="1">
            <a:off x="2179492" y="3267300"/>
            <a:ext cx="1379906" cy="446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347D1AD-411C-4B82-9E01-430B84AADF63}"/>
              </a:ext>
            </a:extLst>
          </p:cNvPr>
          <p:cNvCxnSpPr>
            <a:cxnSpLocks/>
            <a:stCxn id="3" idx="3"/>
            <a:endCxn id="11" idx="2"/>
          </p:cNvCxnSpPr>
          <p:nvPr/>
        </p:nvCxnSpPr>
        <p:spPr>
          <a:xfrm>
            <a:off x="2179492" y="3311927"/>
            <a:ext cx="1379906" cy="1213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8B4F4F4C-E628-4E20-9124-64AA66C3E655}"/>
              </a:ext>
            </a:extLst>
          </p:cNvPr>
          <p:cNvCxnSpPr>
            <a:cxnSpLocks/>
            <a:stCxn id="3" idx="3"/>
            <a:endCxn id="12" idx="2"/>
          </p:cNvCxnSpPr>
          <p:nvPr/>
        </p:nvCxnSpPr>
        <p:spPr>
          <a:xfrm>
            <a:off x="2179492" y="3311927"/>
            <a:ext cx="1280409" cy="2788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>
            <a:extLst>
              <a:ext uri="{FF2B5EF4-FFF2-40B4-BE49-F238E27FC236}">
                <a16:creationId xmlns:a16="http://schemas.microsoft.com/office/drawing/2014/main" id="{65BA9F50-6408-4599-A192-7804887CD063}"/>
              </a:ext>
            </a:extLst>
          </p:cNvPr>
          <p:cNvSpPr/>
          <p:nvPr/>
        </p:nvSpPr>
        <p:spPr>
          <a:xfrm>
            <a:off x="2638028" y="940090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Quieto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9E11237C-640A-4B42-AA79-85846716F270}"/>
              </a:ext>
            </a:extLst>
          </p:cNvPr>
          <p:cNvSpPr/>
          <p:nvPr/>
        </p:nvSpPr>
        <p:spPr>
          <a:xfrm>
            <a:off x="3586754" y="1746630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Patrullar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9CF2DFF4-3C6E-466E-9B75-822AAD335316}"/>
              </a:ext>
            </a:extLst>
          </p:cNvPr>
          <p:cNvSpPr/>
          <p:nvPr/>
        </p:nvSpPr>
        <p:spPr>
          <a:xfrm>
            <a:off x="3559398" y="2923177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Perseguir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A92F600E-D8C9-429A-9AA5-1B4E99A731C0}"/>
              </a:ext>
            </a:extLst>
          </p:cNvPr>
          <p:cNvSpPr/>
          <p:nvPr/>
        </p:nvSpPr>
        <p:spPr>
          <a:xfrm>
            <a:off x="3559398" y="4180975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Buscar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E4666F38-49DA-476C-8D12-4AF2E8CA67FA}"/>
              </a:ext>
            </a:extLst>
          </p:cNvPr>
          <p:cNvSpPr/>
          <p:nvPr/>
        </p:nvSpPr>
        <p:spPr>
          <a:xfrm>
            <a:off x="3459901" y="5756040"/>
            <a:ext cx="1269890" cy="688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Atacar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777B5F45-FEA3-4559-AA89-DD0C8AF5A54C}"/>
              </a:ext>
            </a:extLst>
          </p:cNvPr>
          <p:cNvCxnSpPr>
            <a:stCxn id="3" idx="3"/>
            <a:endCxn id="8" idx="2"/>
          </p:cNvCxnSpPr>
          <p:nvPr/>
        </p:nvCxnSpPr>
        <p:spPr>
          <a:xfrm flipV="1">
            <a:off x="2179492" y="1284213"/>
            <a:ext cx="458536" cy="20277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2106750B-ADAF-4842-83FE-555D6B167087}"/>
              </a:ext>
            </a:extLst>
          </p:cNvPr>
          <p:cNvSpPr/>
          <p:nvPr/>
        </p:nvSpPr>
        <p:spPr>
          <a:xfrm>
            <a:off x="7115448" y="1746630"/>
            <a:ext cx="1191383" cy="6357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Buscar punto de ruta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104A3585-409D-42BD-AA5F-723379BBBA6C}"/>
              </a:ext>
            </a:extLst>
          </p:cNvPr>
          <p:cNvSpPr/>
          <p:nvPr/>
        </p:nvSpPr>
        <p:spPr>
          <a:xfrm>
            <a:off x="7199786" y="2959924"/>
            <a:ext cx="1075007" cy="562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Ir hacia el jugador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0DD89FDE-5E1A-43BA-8123-8953A8158B4B}"/>
              </a:ext>
            </a:extLst>
          </p:cNvPr>
          <p:cNvSpPr/>
          <p:nvPr/>
        </p:nvSpPr>
        <p:spPr>
          <a:xfrm>
            <a:off x="7231824" y="4243816"/>
            <a:ext cx="1075007" cy="562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Ir al último punto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6EDB4A5B-2877-4A97-99BC-D2469FEA2E4B}"/>
              </a:ext>
            </a:extLst>
          </p:cNvPr>
          <p:cNvSpPr/>
          <p:nvPr/>
        </p:nvSpPr>
        <p:spPr>
          <a:xfrm>
            <a:off x="6800703" y="5816993"/>
            <a:ext cx="1075007" cy="562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Modo combate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68F9603C-EE39-4EA4-A727-6F81D1256861}"/>
              </a:ext>
            </a:extLst>
          </p:cNvPr>
          <p:cNvCxnSpPr>
            <a:cxnSpLocks/>
            <a:stCxn id="9" idx="6"/>
            <a:endCxn id="14" idx="1"/>
          </p:cNvCxnSpPr>
          <p:nvPr/>
        </p:nvCxnSpPr>
        <p:spPr>
          <a:xfrm flipV="1">
            <a:off x="4856644" y="2064499"/>
            <a:ext cx="2258804" cy="26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4BE23C98-8007-4275-BFF7-0F30D00C3263}"/>
              </a:ext>
            </a:extLst>
          </p:cNvPr>
          <p:cNvCxnSpPr>
            <a:stCxn id="10" idx="6"/>
            <a:endCxn id="15" idx="1"/>
          </p:cNvCxnSpPr>
          <p:nvPr/>
        </p:nvCxnSpPr>
        <p:spPr>
          <a:xfrm flipV="1">
            <a:off x="4829288" y="3241205"/>
            <a:ext cx="2370498" cy="26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C515A1E-AE1A-4260-ABCF-F0403AA505E5}"/>
              </a:ext>
            </a:extLst>
          </p:cNvPr>
          <p:cNvCxnSpPr>
            <a:stCxn id="11" idx="6"/>
            <a:endCxn id="16" idx="1"/>
          </p:cNvCxnSpPr>
          <p:nvPr/>
        </p:nvCxnSpPr>
        <p:spPr>
          <a:xfrm flipV="1">
            <a:off x="4829288" y="4525097"/>
            <a:ext cx="24025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23571A6B-8835-4D39-968D-12F3DD9335A5}"/>
              </a:ext>
            </a:extLst>
          </p:cNvPr>
          <p:cNvCxnSpPr>
            <a:stCxn id="12" idx="6"/>
            <a:endCxn id="17" idx="1"/>
          </p:cNvCxnSpPr>
          <p:nvPr/>
        </p:nvCxnSpPr>
        <p:spPr>
          <a:xfrm flipV="1">
            <a:off x="4729791" y="6098274"/>
            <a:ext cx="2070912" cy="1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D938CBB4-B43F-47B8-942C-0A98D7F36DF1}"/>
              </a:ext>
            </a:extLst>
          </p:cNvPr>
          <p:cNvSpPr/>
          <p:nvPr/>
        </p:nvSpPr>
        <p:spPr>
          <a:xfrm>
            <a:off x="9146388" y="1741683"/>
            <a:ext cx="1191383" cy="6357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Ir al punto de ruta</a:t>
            </a:r>
          </a:p>
        </p:txBody>
      </p: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D4E92E98-B62B-40C3-B6CC-FE3BFCD8AA87}"/>
              </a:ext>
            </a:extLst>
          </p:cNvPr>
          <p:cNvCxnSpPr>
            <a:cxnSpLocks/>
            <a:stCxn id="14" idx="3"/>
            <a:endCxn id="22" idx="1"/>
          </p:cNvCxnSpPr>
          <p:nvPr/>
        </p:nvCxnSpPr>
        <p:spPr>
          <a:xfrm flipV="1">
            <a:off x="8306831" y="2059552"/>
            <a:ext cx="839557" cy="4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1695CF-E34B-42CA-B7DC-1CEDE994DF65}"/>
              </a:ext>
            </a:extLst>
          </p:cNvPr>
          <p:cNvSpPr txBox="1"/>
          <p:nvPr/>
        </p:nvSpPr>
        <p:spPr>
          <a:xfrm>
            <a:off x="5523947" y="2722850"/>
            <a:ext cx="1075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Jugador visto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D0E416B-91A7-437B-9A83-29C6E7CD2AB8}"/>
              </a:ext>
            </a:extLst>
          </p:cNvPr>
          <p:cNvSpPr txBox="1"/>
          <p:nvPr/>
        </p:nvSpPr>
        <p:spPr>
          <a:xfrm>
            <a:off x="5454083" y="4041403"/>
            <a:ext cx="1260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Jugador perdido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05A293A-A195-44B7-8A63-4EB9E6470D77}"/>
              </a:ext>
            </a:extLst>
          </p:cNvPr>
          <p:cNvSpPr txBox="1"/>
          <p:nvPr/>
        </p:nvSpPr>
        <p:spPr>
          <a:xfrm>
            <a:off x="5253101" y="5460075"/>
            <a:ext cx="1075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Jugador cerca</a:t>
            </a:r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C5F591A8-1575-429A-A2A4-6170C3587F2F}"/>
              </a:ext>
            </a:extLst>
          </p:cNvPr>
          <p:cNvSpPr/>
          <p:nvPr/>
        </p:nvSpPr>
        <p:spPr>
          <a:xfrm>
            <a:off x="10126860" y="5816993"/>
            <a:ext cx="1075007" cy="562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Atacar</a:t>
            </a:r>
          </a:p>
        </p:txBody>
      </p: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C7B799AE-E1E0-4269-BC2E-41F788BFD647}"/>
              </a:ext>
            </a:extLst>
          </p:cNvPr>
          <p:cNvCxnSpPr>
            <a:stCxn id="17" idx="3"/>
            <a:endCxn id="27" idx="1"/>
          </p:cNvCxnSpPr>
          <p:nvPr/>
        </p:nvCxnSpPr>
        <p:spPr>
          <a:xfrm>
            <a:off x="7875710" y="6098274"/>
            <a:ext cx="22511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adroTexto 28">
            <a:extLst>
              <a:ext uri="{FF2B5EF4-FFF2-40B4-BE49-F238E27FC236}">
                <a16:creationId xmlns:a16="http://schemas.microsoft.com/office/drawing/2014/main" id="{7E123A5D-06E7-4073-8851-87DDE488A30D}"/>
              </a:ext>
            </a:extLst>
          </p:cNvPr>
          <p:cNvSpPr txBox="1"/>
          <p:nvPr/>
        </p:nvSpPr>
        <p:spPr>
          <a:xfrm>
            <a:off x="8528852" y="5518796"/>
            <a:ext cx="1075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Jugador en rango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00098881-D208-4419-A68F-4F2B64AE1B9B}"/>
              </a:ext>
            </a:extLst>
          </p:cNvPr>
          <p:cNvSpPr/>
          <p:nvPr/>
        </p:nvSpPr>
        <p:spPr>
          <a:xfrm>
            <a:off x="9838828" y="3185643"/>
            <a:ext cx="1660427" cy="819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Gestionar estado</a:t>
            </a:r>
          </a:p>
        </p:txBody>
      </p:sp>
      <p:cxnSp>
        <p:nvCxnSpPr>
          <p:cNvPr id="35" name="Conector: angular 34">
            <a:extLst>
              <a:ext uri="{FF2B5EF4-FFF2-40B4-BE49-F238E27FC236}">
                <a16:creationId xmlns:a16="http://schemas.microsoft.com/office/drawing/2014/main" id="{5251FF69-9E8C-48F5-9EE1-9BFECE948B0D}"/>
              </a:ext>
            </a:extLst>
          </p:cNvPr>
          <p:cNvCxnSpPr>
            <a:stCxn id="22" idx="2"/>
            <a:endCxn id="33" idx="0"/>
          </p:cNvCxnSpPr>
          <p:nvPr/>
        </p:nvCxnSpPr>
        <p:spPr>
          <a:xfrm rot="16200000" flipH="1">
            <a:off x="9801450" y="2318050"/>
            <a:ext cx="808223" cy="926962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E0B1F35F-E56F-4B6E-8EB4-7ACDC0E3203C}"/>
              </a:ext>
            </a:extLst>
          </p:cNvPr>
          <p:cNvCxnSpPr>
            <a:stCxn id="15" idx="3"/>
            <a:endCxn id="33" idx="1"/>
          </p:cNvCxnSpPr>
          <p:nvPr/>
        </p:nvCxnSpPr>
        <p:spPr>
          <a:xfrm>
            <a:off x="8274793" y="3241205"/>
            <a:ext cx="1564035" cy="35414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9FC5987F-3835-4776-83D8-1150ECDEC630}"/>
              </a:ext>
            </a:extLst>
          </p:cNvPr>
          <p:cNvCxnSpPr>
            <a:stCxn id="16" idx="3"/>
            <a:endCxn id="33" idx="1"/>
          </p:cNvCxnSpPr>
          <p:nvPr/>
        </p:nvCxnSpPr>
        <p:spPr>
          <a:xfrm flipV="1">
            <a:off x="8306831" y="3595352"/>
            <a:ext cx="1531997" cy="92974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: angular 40">
            <a:extLst>
              <a:ext uri="{FF2B5EF4-FFF2-40B4-BE49-F238E27FC236}">
                <a16:creationId xmlns:a16="http://schemas.microsoft.com/office/drawing/2014/main" id="{16803688-CD5B-44D9-9602-4E0343912768}"/>
              </a:ext>
            </a:extLst>
          </p:cNvPr>
          <p:cNvCxnSpPr>
            <a:stCxn id="27" idx="3"/>
            <a:endCxn id="33" idx="2"/>
          </p:cNvCxnSpPr>
          <p:nvPr/>
        </p:nvCxnSpPr>
        <p:spPr>
          <a:xfrm flipH="1" flipV="1">
            <a:off x="10669042" y="4005061"/>
            <a:ext cx="532825" cy="2093213"/>
          </a:xfrm>
          <a:prstGeom prst="bentConnector4">
            <a:avLst>
              <a:gd name="adj1" fmla="val -42903"/>
              <a:gd name="adj2" fmla="val 5671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32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A69CE-6800-4BA4-AB85-563BABE84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52" y="-243408"/>
            <a:ext cx="10360501" cy="1223963"/>
          </a:xfrm>
        </p:spPr>
        <p:txBody>
          <a:bodyPr/>
          <a:lstStyle/>
          <a:p>
            <a:r>
              <a:rPr lang="es-ES" dirty="0"/>
              <a:t>Niveles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32E8AB5-0658-47E3-835D-375A906B51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25860" y="1268760"/>
            <a:ext cx="4392488" cy="273630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1CBFB38-DE1B-4C9D-9D84-AFB5709F19D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815053" y="2204864"/>
            <a:ext cx="4823976" cy="309634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76192B0-E6A2-40D6-8EB9-79DDB558B909}"/>
              </a:ext>
            </a:extLst>
          </p:cNvPr>
          <p:cNvSpPr txBox="1"/>
          <p:nvPr/>
        </p:nvSpPr>
        <p:spPr>
          <a:xfrm>
            <a:off x="1341884" y="4077071"/>
            <a:ext cx="3456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Nivel tutorial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29E718C-FA10-4492-879D-F5B8E842D2F0}"/>
              </a:ext>
            </a:extLst>
          </p:cNvPr>
          <p:cNvSpPr txBox="1"/>
          <p:nvPr/>
        </p:nvSpPr>
        <p:spPr>
          <a:xfrm>
            <a:off x="7498849" y="5373216"/>
            <a:ext cx="3456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Nivel principal</a:t>
            </a:r>
          </a:p>
        </p:txBody>
      </p:sp>
    </p:spTree>
    <p:extLst>
      <p:ext uri="{BB962C8B-B14F-4D97-AF65-F5344CB8AC3E}">
        <p14:creationId xmlns:p14="http://schemas.microsoft.com/office/powerpoint/2010/main" val="31096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9CBC0-A21A-44D5-859E-3DC45D66E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392"/>
            <a:ext cx="10360501" cy="1223963"/>
          </a:xfrm>
        </p:spPr>
        <p:txBody>
          <a:bodyPr/>
          <a:lstStyle/>
          <a:p>
            <a:r>
              <a:rPr lang="es-ES" dirty="0"/>
              <a:t>Elementos del escenario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A67221C-0103-48ED-9A8F-535312DBA880}"/>
              </a:ext>
            </a:extLst>
          </p:cNvPr>
          <p:cNvSpPr/>
          <p:nvPr/>
        </p:nvSpPr>
        <p:spPr>
          <a:xfrm>
            <a:off x="5230316" y="1340768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Actor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1D2ABBA-723A-4B51-88E9-C6D74E835640}"/>
              </a:ext>
            </a:extLst>
          </p:cNvPr>
          <p:cNvSpPr/>
          <p:nvPr/>
        </p:nvSpPr>
        <p:spPr>
          <a:xfrm>
            <a:off x="5230316" y="3153292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Elementos del escenario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BF488DE-7ED0-415D-83B1-A7B74FB37703}"/>
              </a:ext>
            </a:extLst>
          </p:cNvPr>
          <p:cNvSpPr/>
          <p:nvPr/>
        </p:nvSpPr>
        <p:spPr>
          <a:xfrm>
            <a:off x="1548302" y="5525110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err="1"/>
              <a:t>Teleport</a:t>
            </a:r>
            <a:endParaRPr lang="es-ES" sz="2000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CD418BD-C915-4B03-AC2F-0E5FE701F712}"/>
              </a:ext>
            </a:extLst>
          </p:cNvPr>
          <p:cNvSpPr/>
          <p:nvPr/>
        </p:nvSpPr>
        <p:spPr>
          <a:xfrm>
            <a:off x="5230316" y="5525110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Botiquín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5AC704FB-5380-42E1-AFDE-684EA5114CA7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6166420" y="2183160"/>
            <a:ext cx="0" cy="970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16720CB-30B6-4CE0-B223-2893C755E7CF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484406" y="3995684"/>
            <a:ext cx="3682014" cy="1529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9365156F-67A4-4367-B866-BE60254E9E2A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6166420" y="3995684"/>
            <a:ext cx="0" cy="1529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1A34705E-9F52-40AB-A811-33001431C946}"/>
              </a:ext>
            </a:extLst>
          </p:cNvPr>
          <p:cNvSpPr/>
          <p:nvPr/>
        </p:nvSpPr>
        <p:spPr>
          <a:xfrm>
            <a:off x="8912330" y="5525110"/>
            <a:ext cx="1872208" cy="84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Esferas de </a:t>
            </a:r>
            <a:r>
              <a:rPr lang="es-ES" sz="2000" dirty="0" err="1"/>
              <a:t>energia</a:t>
            </a:r>
            <a:endParaRPr lang="es-ES" sz="2000" dirty="0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E426A43E-9F81-4909-B843-FA75F4C926BA}"/>
              </a:ext>
            </a:extLst>
          </p:cNvPr>
          <p:cNvCxnSpPr>
            <a:stCxn id="4" idx="2"/>
            <a:endCxn id="10" idx="0"/>
          </p:cNvCxnSpPr>
          <p:nvPr/>
        </p:nvCxnSpPr>
        <p:spPr>
          <a:xfrm>
            <a:off x="6166420" y="3995684"/>
            <a:ext cx="3682014" cy="1529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15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ED3498-2CA8-4B34-8BEE-156A0780B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392"/>
            <a:ext cx="10360501" cy="1223963"/>
          </a:xfrm>
        </p:spPr>
        <p:txBody>
          <a:bodyPr/>
          <a:lstStyle/>
          <a:p>
            <a:r>
              <a:rPr lang="es-ES" dirty="0"/>
              <a:t>Elementos del escenario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6D57C8E-61A5-46DD-BD0A-06C43804C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860" y="1408557"/>
            <a:ext cx="2952328" cy="245249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0A2C2E1-134F-47E3-88CE-BC8C8BBF7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240" y="3068960"/>
            <a:ext cx="3096344" cy="298850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CD41896-4879-4458-A753-087C03EAF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8668" y="1259811"/>
            <a:ext cx="2856591" cy="269328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EF7A9E4-3990-456B-9B82-0D2003555FDD}"/>
              </a:ext>
            </a:extLst>
          </p:cNvPr>
          <p:cNvSpPr txBox="1"/>
          <p:nvPr/>
        </p:nvSpPr>
        <p:spPr>
          <a:xfrm>
            <a:off x="1485900" y="3953096"/>
            <a:ext cx="194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Botiquín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8D5547-A39D-4161-9B3A-62FBAF58F990}"/>
              </a:ext>
            </a:extLst>
          </p:cNvPr>
          <p:cNvSpPr txBox="1"/>
          <p:nvPr/>
        </p:nvSpPr>
        <p:spPr>
          <a:xfrm>
            <a:off x="5122304" y="6165304"/>
            <a:ext cx="194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Teletransportador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DD59044-0A01-4C4D-9F6B-30AFA2121CB3}"/>
              </a:ext>
            </a:extLst>
          </p:cNvPr>
          <p:cNvSpPr txBox="1"/>
          <p:nvPr/>
        </p:nvSpPr>
        <p:spPr>
          <a:xfrm>
            <a:off x="8854855" y="4022735"/>
            <a:ext cx="194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Esfera de </a:t>
            </a:r>
            <a:r>
              <a:rPr lang="es-ES" sz="1600" dirty="0" err="1"/>
              <a:t>energia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173869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E5006-ECE4-4E43-8A02-F224E399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392"/>
            <a:ext cx="10360501" cy="1223963"/>
          </a:xfrm>
        </p:spPr>
        <p:txBody>
          <a:bodyPr/>
          <a:lstStyle/>
          <a:p>
            <a:r>
              <a:rPr lang="es-ES" dirty="0"/>
              <a:t>Interfaz gráfica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8C5CF25F-17CC-4E22-A6A9-59490F5A9095}"/>
              </a:ext>
            </a:extLst>
          </p:cNvPr>
          <p:cNvSpPr/>
          <p:nvPr/>
        </p:nvSpPr>
        <p:spPr>
          <a:xfrm>
            <a:off x="1197868" y="3308828"/>
            <a:ext cx="1919598" cy="6745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Menú Principal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BD954AB9-399F-4EB5-82C7-A09CCBF56434}"/>
              </a:ext>
            </a:extLst>
          </p:cNvPr>
          <p:cNvSpPr/>
          <p:nvPr/>
        </p:nvSpPr>
        <p:spPr>
          <a:xfrm>
            <a:off x="4819958" y="937589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Nuevo juego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A34E19D2-8D7D-47B0-A11F-D03BF886B1AF}"/>
              </a:ext>
            </a:extLst>
          </p:cNvPr>
          <p:cNvSpPr/>
          <p:nvPr/>
        </p:nvSpPr>
        <p:spPr>
          <a:xfrm>
            <a:off x="4819957" y="2492661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Controles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69858EB6-E121-4D76-AA89-E53A618A56B3}"/>
              </a:ext>
            </a:extLst>
          </p:cNvPr>
          <p:cNvSpPr/>
          <p:nvPr/>
        </p:nvSpPr>
        <p:spPr>
          <a:xfrm>
            <a:off x="4819957" y="3695210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Opciones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1CC807C1-4494-4514-8435-08BCF57643B5}"/>
              </a:ext>
            </a:extLst>
          </p:cNvPr>
          <p:cNvSpPr/>
          <p:nvPr/>
        </p:nvSpPr>
        <p:spPr>
          <a:xfrm>
            <a:off x="4819958" y="5241163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Salir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5F30863A-F7AD-4E77-8EA0-4761CE7A5CD7}"/>
              </a:ext>
            </a:extLst>
          </p:cNvPr>
          <p:cNvSpPr/>
          <p:nvPr/>
        </p:nvSpPr>
        <p:spPr>
          <a:xfrm>
            <a:off x="8692100" y="937588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Juego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30133F7C-EB1D-4509-B937-94EF93B5E5C7}"/>
              </a:ext>
            </a:extLst>
          </p:cNvPr>
          <p:cNvSpPr/>
          <p:nvPr/>
        </p:nvSpPr>
        <p:spPr>
          <a:xfrm>
            <a:off x="8782356" y="2492660"/>
            <a:ext cx="1790004" cy="576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Menú de controles</a:t>
            </a: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831E5A1C-7B45-4F66-9811-C47E84079129}"/>
              </a:ext>
            </a:extLst>
          </p:cNvPr>
          <p:cNvSpPr/>
          <p:nvPr/>
        </p:nvSpPr>
        <p:spPr>
          <a:xfrm>
            <a:off x="9031561" y="5025138"/>
            <a:ext cx="1540799" cy="10083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Cerrar juego</a:t>
            </a: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BB14D4C0-2C36-4AB6-AA52-D4BD099B7442}"/>
              </a:ext>
            </a:extLst>
          </p:cNvPr>
          <p:cNvCxnSpPr>
            <a:stCxn id="34" idx="3"/>
            <a:endCxn id="35" idx="1"/>
          </p:cNvCxnSpPr>
          <p:nvPr/>
        </p:nvCxnSpPr>
        <p:spPr>
          <a:xfrm flipV="1">
            <a:off x="3117466" y="1225739"/>
            <a:ext cx="1702492" cy="2420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20F4825F-B20F-4D59-94C9-3A2FAAD0F318}"/>
              </a:ext>
            </a:extLst>
          </p:cNvPr>
          <p:cNvCxnSpPr>
            <a:stCxn id="34" idx="3"/>
            <a:endCxn id="36" idx="1"/>
          </p:cNvCxnSpPr>
          <p:nvPr/>
        </p:nvCxnSpPr>
        <p:spPr>
          <a:xfrm flipV="1">
            <a:off x="3117466" y="2780811"/>
            <a:ext cx="1702491" cy="865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82AB70BA-B0B9-4A94-9003-77160E7B3E21}"/>
              </a:ext>
            </a:extLst>
          </p:cNvPr>
          <p:cNvCxnSpPr>
            <a:stCxn id="34" idx="3"/>
            <a:endCxn id="37" idx="1"/>
          </p:cNvCxnSpPr>
          <p:nvPr/>
        </p:nvCxnSpPr>
        <p:spPr>
          <a:xfrm>
            <a:off x="3117466" y="3646094"/>
            <a:ext cx="1702491" cy="337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F59709AB-8901-41A5-A132-BD7328D9857F}"/>
              </a:ext>
            </a:extLst>
          </p:cNvPr>
          <p:cNvCxnSpPr>
            <a:stCxn id="34" idx="3"/>
            <a:endCxn id="38" idx="1"/>
          </p:cNvCxnSpPr>
          <p:nvPr/>
        </p:nvCxnSpPr>
        <p:spPr>
          <a:xfrm>
            <a:off x="3117466" y="3646094"/>
            <a:ext cx="1702492" cy="1883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8584F3B1-206E-4D69-BCF2-89B6CEC75FAE}"/>
              </a:ext>
            </a:extLst>
          </p:cNvPr>
          <p:cNvCxnSpPr>
            <a:stCxn id="35" idx="3"/>
            <a:endCxn id="39" idx="1"/>
          </p:cNvCxnSpPr>
          <p:nvPr/>
        </p:nvCxnSpPr>
        <p:spPr>
          <a:xfrm flipV="1">
            <a:off x="6609962" y="1225738"/>
            <a:ext cx="208213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5080A7E9-2D0F-42DE-B2EA-D63C3AA06481}"/>
              </a:ext>
            </a:extLst>
          </p:cNvPr>
          <p:cNvCxnSpPr>
            <a:cxnSpLocks/>
            <a:stCxn id="38" idx="3"/>
            <a:endCxn id="41" idx="2"/>
          </p:cNvCxnSpPr>
          <p:nvPr/>
        </p:nvCxnSpPr>
        <p:spPr>
          <a:xfrm flipV="1">
            <a:off x="6609962" y="5529312"/>
            <a:ext cx="242159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6A860A9F-A371-4690-B7D9-E04E388938C8}"/>
              </a:ext>
            </a:extLst>
          </p:cNvPr>
          <p:cNvCxnSpPr>
            <a:stCxn id="36" idx="3"/>
            <a:endCxn id="40" idx="1"/>
          </p:cNvCxnSpPr>
          <p:nvPr/>
        </p:nvCxnSpPr>
        <p:spPr>
          <a:xfrm flipV="1">
            <a:off x="6609961" y="2780810"/>
            <a:ext cx="217239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C282AD46-56B8-494C-88A0-28E22718A2C7}"/>
              </a:ext>
            </a:extLst>
          </p:cNvPr>
          <p:cNvCxnSpPr>
            <a:stCxn id="40" idx="1"/>
            <a:endCxn id="36" idx="3"/>
          </p:cNvCxnSpPr>
          <p:nvPr/>
        </p:nvCxnSpPr>
        <p:spPr>
          <a:xfrm flipH="1">
            <a:off x="6609961" y="2780810"/>
            <a:ext cx="217239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483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E5006-ECE4-4E43-8A02-F224E399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99392"/>
            <a:ext cx="10360501" cy="1223963"/>
          </a:xfrm>
        </p:spPr>
        <p:txBody>
          <a:bodyPr/>
          <a:lstStyle/>
          <a:p>
            <a:r>
              <a:rPr lang="es-ES" dirty="0"/>
              <a:t>Interfaz gráfica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289DCF9-B514-4EA8-9B65-5DD0D05035C5}"/>
              </a:ext>
            </a:extLst>
          </p:cNvPr>
          <p:cNvPicPr/>
          <p:nvPr/>
        </p:nvPicPr>
        <p:blipFill rotWithShape="1">
          <a:blip r:embed="rId2"/>
          <a:srcRect l="16309" t="10526" r="20191" b="34035"/>
          <a:stretch/>
        </p:blipFill>
        <p:spPr bwMode="auto">
          <a:xfrm>
            <a:off x="1701924" y="1196752"/>
            <a:ext cx="9001000" cy="50405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23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18883" y="-29474"/>
            <a:ext cx="10360501" cy="1223963"/>
          </a:xfrm>
        </p:spPr>
        <p:txBody>
          <a:bodyPr rtlCol="0"/>
          <a:lstStyle/>
          <a:p>
            <a:pPr rtl="0"/>
            <a:r>
              <a:rPr lang="es-ES" dirty="0"/>
              <a:t>Motivación del proyecto</a:t>
            </a:r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r>
              <a:rPr lang="es-ES" dirty="0"/>
              <a:t>Mejorar mis capacidades de programación</a:t>
            </a:r>
          </a:p>
          <a:p>
            <a:endParaRPr lang="es-ES" dirty="0"/>
          </a:p>
          <a:p>
            <a:pPr rtl="0"/>
            <a:r>
              <a:rPr lang="es-ES" dirty="0"/>
              <a:t>Aprender un motor actual usado en la industria</a:t>
            </a:r>
          </a:p>
          <a:p>
            <a:pPr marL="0" indent="0" rtl="0">
              <a:buNone/>
            </a:pPr>
            <a:endParaRPr lang="es-ES" dirty="0"/>
          </a:p>
          <a:p>
            <a:pPr rtl="0"/>
            <a:r>
              <a:rPr lang="es-ES" dirty="0"/>
              <a:t>Desarrollar un juego completo y jugable</a:t>
            </a: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7845C7-2B22-46FE-ADCE-380C78C1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860" y="-171400"/>
            <a:ext cx="10360501" cy="1223963"/>
          </a:xfrm>
        </p:spPr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C4AD802-B7AC-48BE-961A-9C474A265F17}"/>
              </a:ext>
            </a:extLst>
          </p:cNvPr>
          <p:cNvSpPr txBox="1"/>
          <p:nvPr/>
        </p:nvSpPr>
        <p:spPr>
          <a:xfrm>
            <a:off x="1193542" y="1484784"/>
            <a:ext cx="1022513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El desarrollo del proyecto ha sido </a:t>
            </a:r>
            <a:r>
              <a:rPr lang="es-ES" sz="2800" dirty="0" err="1"/>
              <a:t>sadisfactorio</a:t>
            </a: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Se ha creado una base sólida para crear un juego de este género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Se han cumplido con los requisitos del proyecto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Gracias a los </a:t>
            </a:r>
            <a:r>
              <a:rPr lang="es-ES" sz="2800" dirty="0" err="1"/>
              <a:t>BluePrints</a:t>
            </a:r>
            <a:r>
              <a:rPr lang="es-ES" sz="2800" dirty="0"/>
              <a:t> es un motor intuitivo para crear juegos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/>
              <a:t>Para crear un producto completo, se necesita un equipo multidisciplinar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63484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>
          <a:xfrm>
            <a:off x="1125860" y="-99392"/>
            <a:ext cx="10360501" cy="1223963"/>
          </a:xfrm>
        </p:spPr>
        <p:txBody>
          <a:bodyPr rtlCol="0"/>
          <a:lstStyle/>
          <a:p>
            <a:pPr rtl="0"/>
            <a:r>
              <a:rPr lang="es-ES" dirty="0"/>
              <a:t>Género </a:t>
            </a:r>
            <a:r>
              <a:rPr lang="es-ES" dirty="0" err="1"/>
              <a:t>Hack</a:t>
            </a:r>
            <a:r>
              <a:rPr lang="es-ES" dirty="0"/>
              <a:t> ‘n’ </a:t>
            </a:r>
            <a:r>
              <a:rPr lang="es-ES" dirty="0" err="1"/>
              <a:t>slash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4BA8379-9C6D-43C4-826D-BE0FEB4FBEC5}"/>
              </a:ext>
            </a:extLst>
          </p:cNvPr>
          <p:cNvSpPr txBox="1"/>
          <p:nvPr/>
        </p:nvSpPr>
        <p:spPr>
          <a:xfrm>
            <a:off x="1394577" y="1844824"/>
            <a:ext cx="100091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Se enfatiza el combate cuerpo a cuerpo o con armas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Juegos frenéticos y rápidos</a:t>
            </a:r>
          </a:p>
          <a:p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Tiene mecánicas distintivas</a:t>
            </a:r>
          </a:p>
        </p:txBody>
      </p:sp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3F9049-1753-4DA8-8732-01F285DA6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/>
          <a:p>
            <a:r>
              <a:rPr lang="es-ES" dirty="0"/>
              <a:t>Ejemplos del género</a:t>
            </a:r>
            <a:br>
              <a:rPr lang="es-ES" dirty="0"/>
            </a:br>
            <a:endParaRPr lang="es-ES" dirty="0"/>
          </a:p>
        </p:txBody>
      </p:sp>
      <p:pic>
        <p:nvPicPr>
          <p:cNvPr id="5" name="Imagen 4" descr="Imagen que contiene suelo, fuego, edificio, exterior&#10;&#10;Descripción generada con confianza muy alta">
            <a:extLst>
              <a:ext uri="{FF2B5EF4-FFF2-40B4-BE49-F238E27FC236}">
                <a16:creationId xmlns:a16="http://schemas.microsoft.com/office/drawing/2014/main" id="{2506FD9A-894B-4CE3-8E30-2929184FC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1412776"/>
            <a:ext cx="3312368" cy="2324973"/>
          </a:xfrm>
          <a:prstGeom prst="rect">
            <a:avLst/>
          </a:prstGeom>
        </p:spPr>
      </p:pic>
      <p:pic>
        <p:nvPicPr>
          <p:cNvPr id="7" name="Imagen 6" descr="Imagen que contiene árbol&#10;&#10;Descripción generada con confianza muy alta">
            <a:extLst>
              <a:ext uri="{FF2B5EF4-FFF2-40B4-BE49-F238E27FC236}">
                <a16:creationId xmlns:a16="http://schemas.microsoft.com/office/drawing/2014/main" id="{D0D03751-B514-47B8-ACC3-6EC5DAD68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249" y="3840143"/>
            <a:ext cx="3768419" cy="2448272"/>
          </a:xfrm>
          <a:prstGeom prst="rect">
            <a:avLst/>
          </a:prstGeom>
        </p:spPr>
      </p:pic>
      <p:pic>
        <p:nvPicPr>
          <p:cNvPr id="9" name="Imagen 8" descr="Imagen que contiene interior, sentado&#10;&#10;Descripción generada con confianza alta">
            <a:extLst>
              <a:ext uri="{FF2B5EF4-FFF2-40B4-BE49-F238E27FC236}">
                <a16:creationId xmlns:a16="http://schemas.microsoft.com/office/drawing/2014/main" id="{35B557C6-3438-4525-AD19-329AF5CA51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588" y="1014516"/>
            <a:ext cx="4129888" cy="2324974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9EF6085F-073F-49EE-8BBA-8226D40A85D7}"/>
              </a:ext>
            </a:extLst>
          </p:cNvPr>
          <p:cNvSpPr txBox="1"/>
          <p:nvPr/>
        </p:nvSpPr>
        <p:spPr>
          <a:xfrm>
            <a:off x="1107181" y="3861048"/>
            <a:ext cx="278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 err="1"/>
              <a:t>God</a:t>
            </a:r>
            <a:r>
              <a:rPr lang="es-ES" sz="1600" dirty="0"/>
              <a:t> </a:t>
            </a:r>
            <a:r>
              <a:rPr lang="es-ES" sz="1600" dirty="0" err="1"/>
              <a:t>of</a:t>
            </a:r>
            <a:r>
              <a:rPr lang="es-ES" sz="1600" dirty="0"/>
              <a:t> </a:t>
            </a:r>
            <a:r>
              <a:rPr lang="es-ES" sz="1600" dirty="0" err="1"/>
              <a:t>war</a:t>
            </a:r>
            <a:endParaRPr lang="es-ES" sz="16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874D5AA-2ADF-473E-BF14-21D4926727CD}"/>
              </a:ext>
            </a:extLst>
          </p:cNvPr>
          <p:cNvSpPr txBox="1"/>
          <p:nvPr/>
        </p:nvSpPr>
        <p:spPr>
          <a:xfrm>
            <a:off x="8415997" y="3504992"/>
            <a:ext cx="278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 err="1"/>
              <a:t>Bayonetta</a:t>
            </a:r>
            <a:endParaRPr lang="es-ES" sz="16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3B50724-950C-4217-8A7B-0A364E709E82}"/>
              </a:ext>
            </a:extLst>
          </p:cNvPr>
          <p:cNvSpPr txBox="1"/>
          <p:nvPr/>
        </p:nvSpPr>
        <p:spPr>
          <a:xfrm>
            <a:off x="4993549" y="6343122"/>
            <a:ext cx="278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Metal </a:t>
            </a:r>
            <a:r>
              <a:rPr lang="es-ES" sz="1600" dirty="0" err="1"/>
              <a:t>Gear</a:t>
            </a:r>
            <a:r>
              <a:rPr lang="es-ES" sz="1600" dirty="0"/>
              <a:t> </a:t>
            </a:r>
            <a:r>
              <a:rPr lang="es-ES" sz="1600" dirty="0" err="1"/>
              <a:t>Rising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71675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C273F373-4029-4040-BD14-C167D736F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B4B0905-D342-40C3-A390-729263C6D5A0}"/>
              </a:ext>
            </a:extLst>
          </p:cNvPr>
          <p:cNvSpPr txBox="1"/>
          <p:nvPr/>
        </p:nvSpPr>
        <p:spPr>
          <a:xfrm>
            <a:off x="1218883" y="1916832"/>
            <a:ext cx="100811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Desarrollar un videojuego del género </a:t>
            </a:r>
            <a:r>
              <a:rPr lang="es-ES" sz="2800" dirty="0" err="1"/>
              <a:t>Hack</a:t>
            </a:r>
            <a:r>
              <a:rPr lang="es-ES" sz="2800" dirty="0"/>
              <a:t> ‘n’ </a:t>
            </a:r>
            <a:r>
              <a:rPr lang="es-ES" sz="2800" dirty="0" err="1"/>
              <a:t>Slash</a:t>
            </a:r>
            <a:r>
              <a:rPr lang="es-ES" sz="2800" dirty="0"/>
              <a:t> en </a:t>
            </a:r>
            <a:r>
              <a:rPr lang="es-ES" sz="2800" dirty="0" err="1"/>
              <a:t>Unreal</a:t>
            </a: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Tener un nivel jugable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Implementar una IA sólida y entretenida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Diseñar una arquitectura de videojuego en </a:t>
            </a:r>
            <a:r>
              <a:rPr lang="es-ES" sz="2800" dirty="0" err="1"/>
              <a:t>Unreal</a:t>
            </a: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4BA4B9-E96A-403C-BA8F-3A58321B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171400"/>
            <a:ext cx="10360501" cy="1223963"/>
          </a:xfrm>
        </p:spPr>
        <p:txBody>
          <a:bodyPr/>
          <a:lstStyle/>
          <a:p>
            <a:r>
              <a:rPr lang="es-ES" dirty="0" err="1"/>
              <a:t>BluePrints</a:t>
            </a: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BE2450E-589E-4C7D-8685-A1934F5EEA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45940" y="1052563"/>
            <a:ext cx="3528392" cy="230425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86A3046-94E5-4ED0-B7A5-53B4EE70FF7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102524" y="1700808"/>
            <a:ext cx="4716244" cy="313986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FDE8D51-719C-462B-8111-A8AD44B3F441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43" b="20823"/>
          <a:stretch/>
        </p:blipFill>
        <p:spPr bwMode="auto">
          <a:xfrm>
            <a:off x="2061964" y="3933056"/>
            <a:ext cx="4716244" cy="266429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6574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AC08BB-4909-4BAE-8C42-552B1DB39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Arquitectura general del juego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61CA4EBF-6D9A-449C-9441-2847A7F96FEB}"/>
              </a:ext>
            </a:extLst>
          </p:cNvPr>
          <p:cNvSpPr/>
          <p:nvPr/>
        </p:nvSpPr>
        <p:spPr>
          <a:xfrm>
            <a:off x="5010224" y="2034369"/>
            <a:ext cx="1316489" cy="1138313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Base de datos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52E1E015-E516-4B22-8EBD-9B00A33B9CF5}"/>
              </a:ext>
            </a:extLst>
          </p:cNvPr>
          <p:cNvSpPr/>
          <p:nvPr/>
        </p:nvSpPr>
        <p:spPr>
          <a:xfrm>
            <a:off x="4643410" y="3697795"/>
            <a:ext cx="2016224" cy="676675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Animaciones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7C0E1503-3D5B-4CD5-A507-55DDE18C6563}"/>
              </a:ext>
            </a:extLst>
          </p:cNvPr>
          <p:cNvSpPr/>
          <p:nvPr/>
        </p:nvSpPr>
        <p:spPr>
          <a:xfrm>
            <a:off x="5010224" y="4918871"/>
            <a:ext cx="1074198" cy="754602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IA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28BC843B-F26F-424B-AFA0-596A6407DF0B}"/>
              </a:ext>
            </a:extLst>
          </p:cNvPr>
          <p:cNvSpPr/>
          <p:nvPr/>
        </p:nvSpPr>
        <p:spPr>
          <a:xfrm>
            <a:off x="9501095" y="1759750"/>
            <a:ext cx="1597980" cy="994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Jugador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50940966-B78B-4081-B47D-3F428093BFAF}"/>
              </a:ext>
            </a:extLst>
          </p:cNvPr>
          <p:cNvSpPr/>
          <p:nvPr/>
        </p:nvSpPr>
        <p:spPr>
          <a:xfrm>
            <a:off x="9431918" y="4869647"/>
            <a:ext cx="159798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NPC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ABF5BC37-32F1-4363-81B1-0449DB350040}"/>
              </a:ext>
            </a:extLst>
          </p:cNvPr>
          <p:cNvSpPr/>
          <p:nvPr/>
        </p:nvSpPr>
        <p:spPr>
          <a:xfrm>
            <a:off x="919700" y="3046423"/>
            <a:ext cx="1839193" cy="11383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Elementos</a:t>
            </a:r>
          </a:p>
          <a:p>
            <a:pPr algn="ctr"/>
            <a:r>
              <a:rPr lang="es-ES" dirty="0"/>
              <a:t>del</a:t>
            </a:r>
          </a:p>
          <a:p>
            <a:pPr algn="ctr"/>
            <a:r>
              <a:rPr lang="es-ES" dirty="0"/>
              <a:t>escenario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81565F4-9E0D-4A3D-AD7D-533769094D15}"/>
              </a:ext>
            </a:extLst>
          </p:cNvPr>
          <p:cNvSpPr/>
          <p:nvPr/>
        </p:nvSpPr>
        <p:spPr>
          <a:xfrm>
            <a:off x="688881" y="5409420"/>
            <a:ext cx="230819" cy="2041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252EF07-85CE-43DB-BC01-C9F2DF3D42A8}"/>
              </a:ext>
            </a:extLst>
          </p:cNvPr>
          <p:cNvSpPr/>
          <p:nvPr/>
        </p:nvSpPr>
        <p:spPr>
          <a:xfrm>
            <a:off x="688881" y="5933203"/>
            <a:ext cx="230819" cy="20418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24B0D924-62B9-402A-B085-E39B6340158E}"/>
              </a:ext>
            </a:extLst>
          </p:cNvPr>
          <p:cNvCxnSpPr>
            <a:cxnSpLocks/>
            <a:stCxn id="6" idx="1"/>
            <a:endCxn id="3" idx="3"/>
          </p:cNvCxnSpPr>
          <p:nvPr/>
        </p:nvCxnSpPr>
        <p:spPr>
          <a:xfrm flipH="1">
            <a:off x="6326713" y="2256900"/>
            <a:ext cx="3174382" cy="346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FD666C8-68B3-48AA-AA30-6F928D123DF3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6659634" y="2256900"/>
            <a:ext cx="2841461" cy="1779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FF9CD1EF-A123-4080-9289-16CDD75C7043}"/>
              </a:ext>
            </a:extLst>
          </p:cNvPr>
          <p:cNvCxnSpPr>
            <a:cxnSpLocks/>
            <a:stCxn id="7" idx="1"/>
            <a:endCxn id="4" idx="3"/>
          </p:cNvCxnSpPr>
          <p:nvPr/>
        </p:nvCxnSpPr>
        <p:spPr>
          <a:xfrm flipH="1" flipV="1">
            <a:off x="6659634" y="4036133"/>
            <a:ext cx="2772284" cy="12907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021CB475-7ED6-419E-A35B-88DFC312AFFF}"/>
              </a:ext>
            </a:extLst>
          </p:cNvPr>
          <p:cNvCxnSpPr>
            <a:stCxn id="7" idx="1"/>
            <a:endCxn id="5" idx="3"/>
          </p:cNvCxnSpPr>
          <p:nvPr/>
        </p:nvCxnSpPr>
        <p:spPr>
          <a:xfrm flipH="1" flipV="1">
            <a:off x="6084422" y="5296172"/>
            <a:ext cx="3347496" cy="30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946A7F06-A9AE-44CD-8FB2-82A685FAE86B}"/>
              </a:ext>
            </a:extLst>
          </p:cNvPr>
          <p:cNvCxnSpPr>
            <a:cxnSpLocks/>
            <a:stCxn id="7" idx="1"/>
            <a:endCxn id="3" idx="3"/>
          </p:cNvCxnSpPr>
          <p:nvPr/>
        </p:nvCxnSpPr>
        <p:spPr>
          <a:xfrm flipH="1" flipV="1">
            <a:off x="6326713" y="2603526"/>
            <a:ext cx="3105205" cy="2723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8880EBFB-F595-4272-8C74-EA9113D038D2}"/>
              </a:ext>
            </a:extLst>
          </p:cNvPr>
          <p:cNvCxnSpPr>
            <a:cxnSpLocks/>
            <a:stCxn id="8" idx="3"/>
            <a:endCxn id="3" idx="1"/>
          </p:cNvCxnSpPr>
          <p:nvPr/>
        </p:nvCxnSpPr>
        <p:spPr>
          <a:xfrm flipV="1">
            <a:off x="2758893" y="2603526"/>
            <a:ext cx="2251331" cy="1012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0596716-33A3-469C-8472-D203F83E4255}"/>
              </a:ext>
            </a:extLst>
          </p:cNvPr>
          <p:cNvSpPr txBox="1"/>
          <p:nvPr/>
        </p:nvSpPr>
        <p:spPr>
          <a:xfrm>
            <a:off x="981844" y="5326847"/>
            <a:ext cx="2388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Clases únicas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385EFA7-C38F-42D1-A041-1903FBBE8AAB}"/>
              </a:ext>
            </a:extLst>
          </p:cNvPr>
          <p:cNvSpPr txBox="1"/>
          <p:nvPr/>
        </p:nvSpPr>
        <p:spPr>
          <a:xfrm>
            <a:off x="972967" y="5832874"/>
            <a:ext cx="2889197" cy="476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Clases compartidas</a:t>
            </a:r>
          </a:p>
        </p:txBody>
      </p:sp>
    </p:spTree>
    <p:extLst>
      <p:ext uri="{BB962C8B-B14F-4D97-AF65-F5344CB8AC3E}">
        <p14:creationId xmlns:p14="http://schemas.microsoft.com/office/powerpoint/2010/main" val="238785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F6A3-E717-4D06-995E-C41AE0850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884" y="-79065"/>
            <a:ext cx="10360501" cy="1223963"/>
          </a:xfrm>
        </p:spPr>
        <p:txBody>
          <a:bodyPr/>
          <a:lstStyle/>
          <a:p>
            <a:r>
              <a:rPr lang="es-ES" dirty="0"/>
              <a:t>Jugador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D237FC3-8FDC-47B8-9B7C-296062AB4862}"/>
              </a:ext>
            </a:extLst>
          </p:cNvPr>
          <p:cNvSpPr/>
          <p:nvPr/>
        </p:nvSpPr>
        <p:spPr>
          <a:xfrm>
            <a:off x="1701924" y="1628800"/>
            <a:ext cx="210400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Character</a:t>
            </a:r>
            <a:endParaRPr lang="es-E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432068C-8996-4F5B-BA3E-541908451C51}"/>
              </a:ext>
            </a:extLst>
          </p:cNvPr>
          <p:cNvSpPr/>
          <p:nvPr/>
        </p:nvSpPr>
        <p:spPr>
          <a:xfrm>
            <a:off x="1701924" y="3048031"/>
            <a:ext cx="210400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Jugador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5D72F53-0C6A-403D-BEBC-4A02D0CDF10D}"/>
              </a:ext>
            </a:extLst>
          </p:cNvPr>
          <p:cNvSpPr/>
          <p:nvPr/>
        </p:nvSpPr>
        <p:spPr>
          <a:xfrm>
            <a:off x="415640" y="4992247"/>
            <a:ext cx="210400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Animaciones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B0DC6B0-CA63-40AA-A65E-65950F2E5AC3}"/>
              </a:ext>
            </a:extLst>
          </p:cNvPr>
          <p:cNvSpPr/>
          <p:nvPr/>
        </p:nvSpPr>
        <p:spPr>
          <a:xfrm>
            <a:off x="3079936" y="4997195"/>
            <a:ext cx="210400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Armas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136643F5-D679-47A1-9733-7BB6A52E9305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2753928" y="2543200"/>
            <a:ext cx="0" cy="504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F836D035-A433-49BF-9375-524A2817D4F4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467644" y="3962431"/>
            <a:ext cx="1286284" cy="1029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3365B57F-D0B1-43DE-AC6D-EEB901633CB0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2753928" y="3962431"/>
            <a:ext cx="1378012" cy="10347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BC3C249-36FA-4E62-9938-6EF43D8F91C5}"/>
              </a:ext>
            </a:extLst>
          </p:cNvPr>
          <p:cNvSpPr txBox="1"/>
          <p:nvPr/>
        </p:nvSpPr>
        <p:spPr>
          <a:xfrm>
            <a:off x="6178965" y="520133"/>
            <a:ext cx="5985295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Acciones que puede realizar el jugador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Moverse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Atacar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Esquivar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Defenderse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Cambiar de arma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Magnetizar enemigos</a:t>
            </a:r>
          </a:p>
        </p:txBody>
      </p:sp>
    </p:spTree>
    <p:extLst>
      <p:ext uri="{BB962C8B-B14F-4D97-AF65-F5344CB8AC3E}">
        <p14:creationId xmlns:p14="http://schemas.microsoft.com/office/powerpoint/2010/main" val="46844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819D0-2A4C-43F7-83E2-9A1FDBB3D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-315416"/>
            <a:ext cx="10360501" cy="1223963"/>
          </a:xfrm>
        </p:spPr>
        <p:txBody>
          <a:bodyPr/>
          <a:lstStyle/>
          <a:p>
            <a:r>
              <a:rPr lang="es-ES" dirty="0"/>
              <a:t>Jugador</a:t>
            </a:r>
          </a:p>
        </p:txBody>
      </p:sp>
    </p:spTree>
    <p:extLst>
      <p:ext uri="{BB962C8B-B14F-4D97-AF65-F5344CB8AC3E}">
        <p14:creationId xmlns:p14="http://schemas.microsoft.com/office/powerpoint/2010/main" val="139381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nología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60_TF02787990_TF02787990.potx" id="{711CCDD4-BD90-4388-A31E-EA977055FCFF}" vid="{C5F9FE6A-8390-4E5A-B0DB-91EA047CC61C}"/>
    </a:ext>
  </a:extLst>
</a:theme>
</file>

<file path=ppt/theme/theme2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http://purl.org/dc/dcmitype/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4873beb7-5857-4685-be1f-d57550cc96c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circuito de líneas triple (pantalla panorámica)</Template>
  <TotalTime>656</TotalTime>
  <Words>400</Words>
  <Application>Microsoft Office PowerPoint</Application>
  <PresentationFormat>Personalizado</PresentationFormat>
  <Paragraphs>159</Paragraphs>
  <Slides>20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3" baseType="lpstr">
      <vt:lpstr>Arial</vt:lpstr>
      <vt:lpstr>Calibri</vt:lpstr>
      <vt:lpstr>Tecnología 16x9</vt:lpstr>
      <vt:lpstr>Desarrollo de un videojuego con Unreal Engine 4</vt:lpstr>
      <vt:lpstr>Motivación del proyecto</vt:lpstr>
      <vt:lpstr>Género Hack ‘n’ slash</vt:lpstr>
      <vt:lpstr>Ejemplos del género </vt:lpstr>
      <vt:lpstr>Objetivos</vt:lpstr>
      <vt:lpstr>BluePrints</vt:lpstr>
      <vt:lpstr>Arquitectura general del juego</vt:lpstr>
      <vt:lpstr>Jugador</vt:lpstr>
      <vt:lpstr>Jugador</vt:lpstr>
      <vt:lpstr>Sistema de combate</vt:lpstr>
      <vt:lpstr>Enemigos</vt:lpstr>
      <vt:lpstr>Enemigos</vt:lpstr>
      <vt:lpstr>Tipos de enemigos</vt:lpstr>
      <vt:lpstr>IA de los enemigos</vt:lpstr>
      <vt:lpstr>Niveles</vt:lpstr>
      <vt:lpstr>Elementos del escenario</vt:lpstr>
      <vt:lpstr>Elementos del escenario</vt:lpstr>
      <vt:lpstr>Interfaz gráfica</vt:lpstr>
      <vt:lpstr>Interfaz gráfica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un videojuego con Unreal Engine 4</dc:title>
  <dc:creator>DAVID SEGARRA RODRIGUEZ</dc:creator>
  <cp:lastModifiedBy>DAVID SEGARRA RODRIGUEZ</cp:lastModifiedBy>
  <cp:revision>65</cp:revision>
  <dcterms:created xsi:type="dcterms:W3CDTF">2018-06-01T14:45:15Z</dcterms:created>
  <dcterms:modified xsi:type="dcterms:W3CDTF">2018-06-04T18:56:00Z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